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sldIdLst>
    <p:sldId id="256" r:id="rId2"/>
    <p:sldId id="270" r:id="rId3"/>
    <p:sldId id="265" r:id="rId4"/>
    <p:sldId id="267" r:id="rId5"/>
    <p:sldId id="259" r:id="rId6"/>
    <p:sldId id="268" r:id="rId7"/>
    <p:sldId id="263" r:id="rId8"/>
    <p:sldId id="264" r:id="rId9"/>
    <p:sldId id="272" r:id="rId10"/>
    <p:sldId id="273" r:id="rId11"/>
    <p:sldId id="266" r:id="rId12"/>
    <p:sldId id="262" r:id="rId13"/>
    <p:sldId id="271" r:id="rId14"/>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840C"/>
    <a:srgbClr val="4250D2"/>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76" d="100"/>
          <a:sy n="76" d="100"/>
        </p:scale>
        <p:origin x="-1206" y="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46B3C04-B873-B44D-9978-8EA20A010010}" type="datetimeFigureOut">
              <a:rPr lang="it-IT" smtClean="0"/>
              <a:t>13/01/2014</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4EE9FB-C973-524D-BD6D-DF64CD014E8F}" type="slidenum">
              <a:rPr lang="it-IT" smtClean="0"/>
              <a:t>‹N›</a:t>
            </a:fld>
            <a:endParaRPr lang="it-IT"/>
          </a:p>
        </p:txBody>
      </p:sp>
    </p:spTree>
    <p:extLst>
      <p:ext uri="{BB962C8B-B14F-4D97-AF65-F5344CB8AC3E}">
        <p14:creationId xmlns:p14="http://schemas.microsoft.com/office/powerpoint/2010/main" val="424591720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554EE9FB-C973-524D-BD6D-DF64CD014E8F}" type="slidenum">
              <a:rPr lang="it-IT" smtClean="0"/>
              <a:t>5</a:t>
            </a:fld>
            <a:endParaRPr lang="it-IT"/>
          </a:p>
        </p:txBody>
      </p:sp>
    </p:spTree>
    <p:extLst>
      <p:ext uri="{BB962C8B-B14F-4D97-AF65-F5344CB8AC3E}">
        <p14:creationId xmlns:p14="http://schemas.microsoft.com/office/powerpoint/2010/main" val="4074861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stile</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8C61B09F-87F4-104F-A67A-7B31B806E2CE}" type="datetimeFigureOut">
              <a:rPr lang="it-IT" smtClean="0"/>
              <a:t>13/01/2014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587F9B8-8AF0-8248-942B-F45DFC51E9F1}" type="slidenum">
              <a:rPr lang="it-IT" smtClean="0"/>
              <a:t>‹N›</a:t>
            </a:fld>
            <a:endParaRPr lang="it-IT"/>
          </a:p>
        </p:txBody>
      </p:sp>
    </p:spTree>
    <p:extLst>
      <p:ext uri="{BB962C8B-B14F-4D97-AF65-F5344CB8AC3E}">
        <p14:creationId xmlns:p14="http://schemas.microsoft.com/office/powerpoint/2010/main" val="16357185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C61B09F-87F4-104F-A67A-7B31B806E2CE}" type="datetimeFigureOut">
              <a:rPr lang="it-IT" smtClean="0"/>
              <a:t>13/01/2014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587F9B8-8AF0-8248-942B-F45DFC51E9F1}" type="slidenum">
              <a:rPr lang="it-IT" smtClean="0"/>
              <a:t>‹N›</a:t>
            </a:fld>
            <a:endParaRPr lang="it-IT"/>
          </a:p>
        </p:txBody>
      </p:sp>
    </p:spTree>
    <p:extLst>
      <p:ext uri="{BB962C8B-B14F-4D97-AF65-F5344CB8AC3E}">
        <p14:creationId xmlns:p14="http://schemas.microsoft.com/office/powerpoint/2010/main" val="12871094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stile</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C61B09F-87F4-104F-A67A-7B31B806E2CE}" type="datetimeFigureOut">
              <a:rPr lang="it-IT" smtClean="0"/>
              <a:t>13/01/2014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587F9B8-8AF0-8248-942B-F45DFC51E9F1}" type="slidenum">
              <a:rPr lang="it-IT" smtClean="0"/>
              <a:t>‹N›</a:t>
            </a:fld>
            <a:endParaRPr lang="it-IT"/>
          </a:p>
        </p:txBody>
      </p:sp>
    </p:spTree>
    <p:extLst>
      <p:ext uri="{BB962C8B-B14F-4D97-AF65-F5344CB8AC3E}">
        <p14:creationId xmlns:p14="http://schemas.microsoft.com/office/powerpoint/2010/main" val="40065103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idx="1"/>
          </p:nvPr>
        </p:nvSpPr>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C61B09F-87F4-104F-A67A-7B31B806E2CE}" type="datetimeFigureOut">
              <a:rPr lang="it-IT" smtClean="0"/>
              <a:t>13/01/2014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587F9B8-8AF0-8248-942B-F45DFC51E9F1}" type="slidenum">
              <a:rPr lang="it-IT" smtClean="0"/>
              <a:t>‹N›</a:t>
            </a:fld>
            <a:endParaRPr lang="it-IT"/>
          </a:p>
        </p:txBody>
      </p:sp>
    </p:spTree>
    <p:extLst>
      <p:ext uri="{BB962C8B-B14F-4D97-AF65-F5344CB8AC3E}">
        <p14:creationId xmlns:p14="http://schemas.microsoft.com/office/powerpoint/2010/main" val="40819866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stile</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gli stili del testo dello schema</a:t>
            </a:r>
          </a:p>
        </p:txBody>
      </p:sp>
      <p:sp>
        <p:nvSpPr>
          <p:cNvPr id="4" name="Segnaposto data 3"/>
          <p:cNvSpPr>
            <a:spLocks noGrp="1"/>
          </p:cNvSpPr>
          <p:nvPr>
            <p:ph type="dt" sz="half" idx="10"/>
          </p:nvPr>
        </p:nvSpPr>
        <p:spPr/>
        <p:txBody>
          <a:bodyPr/>
          <a:lstStyle/>
          <a:p>
            <a:fld id="{8C61B09F-87F4-104F-A67A-7B31B806E2CE}" type="datetimeFigureOut">
              <a:rPr lang="it-IT" smtClean="0"/>
              <a:t>13/01/2014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587F9B8-8AF0-8248-942B-F45DFC51E9F1}" type="slidenum">
              <a:rPr lang="it-IT" smtClean="0"/>
              <a:t>‹N›</a:t>
            </a:fld>
            <a:endParaRPr lang="it-IT"/>
          </a:p>
        </p:txBody>
      </p:sp>
    </p:spTree>
    <p:extLst>
      <p:ext uri="{BB962C8B-B14F-4D97-AF65-F5344CB8AC3E}">
        <p14:creationId xmlns:p14="http://schemas.microsoft.com/office/powerpoint/2010/main" val="389023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8C61B09F-87F4-104F-A67A-7B31B806E2CE}" type="datetimeFigureOut">
              <a:rPr lang="it-IT" smtClean="0"/>
              <a:t>13/01/2014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9587F9B8-8AF0-8248-942B-F45DFC51E9F1}" type="slidenum">
              <a:rPr lang="it-IT" smtClean="0"/>
              <a:t>‹N›</a:t>
            </a:fld>
            <a:endParaRPr lang="it-IT"/>
          </a:p>
        </p:txBody>
      </p:sp>
    </p:spTree>
    <p:extLst>
      <p:ext uri="{BB962C8B-B14F-4D97-AF65-F5344CB8AC3E}">
        <p14:creationId xmlns:p14="http://schemas.microsoft.com/office/powerpoint/2010/main" val="39688030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stile</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8C61B09F-87F4-104F-A67A-7B31B806E2CE}" type="datetimeFigureOut">
              <a:rPr lang="it-IT" smtClean="0"/>
              <a:t>13/01/2014</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9587F9B8-8AF0-8248-942B-F45DFC51E9F1}" type="slidenum">
              <a:rPr lang="it-IT" smtClean="0"/>
              <a:t>‹N›</a:t>
            </a:fld>
            <a:endParaRPr lang="it-IT"/>
          </a:p>
        </p:txBody>
      </p:sp>
    </p:spTree>
    <p:extLst>
      <p:ext uri="{BB962C8B-B14F-4D97-AF65-F5344CB8AC3E}">
        <p14:creationId xmlns:p14="http://schemas.microsoft.com/office/powerpoint/2010/main" val="19710673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data 2"/>
          <p:cNvSpPr>
            <a:spLocks noGrp="1"/>
          </p:cNvSpPr>
          <p:nvPr>
            <p:ph type="dt" sz="half" idx="10"/>
          </p:nvPr>
        </p:nvSpPr>
        <p:spPr/>
        <p:txBody>
          <a:bodyPr/>
          <a:lstStyle/>
          <a:p>
            <a:fld id="{8C61B09F-87F4-104F-A67A-7B31B806E2CE}" type="datetimeFigureOut">
              <a:rPr lang="it-IT" smtClean="0"/>
              <a:t>13/01/2014</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9587F9B8-8AF0-8248-942B-F45DFC51E9F1}" type="slidenum">
              <a:rPr lang="it-IT" smtClean="0"/>
              <a:t>‹N›</a:t>
            </a:fld>
            <a:endParaRPr lang="it-IT"/>
          </a:p>
        </p:txBody>
      </p:sp>
    </p:spTree>
    <p:extLst>
      <p:ext uri="{BB962C8B-B14F-4D97-AF65-F5344CB8AC3E}">
        <p14:creationId xmlns:p14="http://schemas.microsoft.com/office/powerpoint/2010/main" val="31223096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8C61B09F-87F4-104F-A67A-7B31B806E2CE}" type="datetimeFigureOut">
              <a:rPr lang="it-IT" smtClean="0"/>
              <a:t>13/01/2014</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9587F9B8-8AF0-8248-942B-F45DFC51E9F1}" type="slidenum">
              <a:rPr lang="it-IT" smtClean="0"/>
              <a:t>‹N›</a:t>
            </a:fld>
            <a:endParaRPr lang="it-IT"/>
          </a:p>
        </p:txBody>
      </p:sp>
    </p:spTree>
    <p:extLst>
      <p:ext uri="{BB962C8B-B14F-4D97-AF65-F5344CB8AC3E}">
        <p14:creationId xmlns:p14="http://schemas.microsoft.com/office/powerpoint/2010/main" val="23225067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stile</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4"/>
          <p:cNvSpPr>
            <a:spLocks noGrp="1"/>
          </p:cNvSpPr>
          <p:nvPr>
            <p:ph type="dt" sz="half" idx="10"/>
          </p:nvPr>
        </p:nvSpPr>
        <p:spPr/>
        <p:txBody>
          <a:bodyPr/>
          <a:lstStyle/>
          <a:p>
            <a:fld id="{8C61B09F-87F4-104F-A67A-7B31B806E2CE}" type="datetimeFigureOut">
              <a:rPr lang="it-IT" smtClean="0"/>
              <a:t>13/01/2014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9587F9B8-8AF0-8248-942B-F45DFC51E9F1}" type="slidenum">
              <a:rPr lang="it-IT" smtClean="0"/>
              <a:t>‹N›</a:t>
            </a:fld>
            <a:endParaRPr lang="it-IT"/>
          </a:p>
        </p:txBody>
      </p:sp>
    </p:spTree>
    <p:extLst>
      <p:ext uri="{BB962C8B-B14F-4D97-AF65-F5344CB8AC3E}">
        <p14:creationId xmlns:p14="http://schemas.microsoft.com/office/powerpoint/2010/main" val="38834153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stile</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4"/>
          <p:cNvSpPr>
            <a:spLocks noGrp="1"/>
          </p:cNvSpPr>
          <p:nvPr>
            <p:ph type="dt" sz="half" idx="10"/>
          </p:nvPr>
        </p:nvSpPr>
        <p:spPr/>
        <p:txBody>
          <a:bodyPr/>
          <a:lstStyle/>
          <a:p>
            <a:fld id="{8C61B09F-87F4-104F-A67A-7B31B806E2CE}" type="datetimeFigureOut">
              <a:rPr lang="it-IT" smtClean="0"/>
              <a:t>13/01/2014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9587F9B8-8AF0-8248-942B-F45DFC51E9F1}" type="slidenum">
              <a:rPr lang="it-IT" smtClean="0"/>
              <a:t>‹N›</a:t>
            </a:fld>
            <a:endParaRPr lang="it-IT"/>
          </a:p>
        </p:txBody>
      </p:sp>
    </p:spTree>
    <p:extLst>
      <p:ext uri="{BB962C8B-B14F-4D97-AF65-F5344CB8AC3E}">
        <p14:creationId xmlns:p14="http://schemas.microsoft.com/office/powerpoint/2010/main" val="25887035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stile</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61B09F-87F4-104F-A67A-7B31B806E2CE}" type="datetimeFigureOut">
              <a:rPr lang="it-IT" smtClean="0"/>
              <a:t>13/01/2014</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87F9B8-8AF0-8248-942B-F45DFC51E9F1}" type="slidenum">
              <a:rPr lang="it-IT" smtClean="0"/>
              <a:t>‹N›</a:t>
            </a:fld>
            <a:endParaRPr lang="it-IT"/>
          </a:p>
        </p:txBody>
      </p:sp>
    </p:spTree>
    <p:extLst>
      <p:ext uri="{BB962C8B-B14F-4D97-AF65-F5344CB8AC3E}">
        <p14:creationId xmlns:p14="http://schemas.microsoft.com/office/powerpoint/2010/main" val="9252535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hyperlink" Target="http://WWW.PALAZZOAPOSTOLICO.IT" TargetMode="External"/><Relationship Id="rId2" Type="http://schemas.openxmlformats.org/officeDocument/2006/relationships/hyperlink" Target="http://WWW.WIKIPEDIA.IT" TargetMode="External"/><Relationship Id="rId1" Type="http://schemas.openxmlformats.org/officeDocument/2006/relationships/slideLayout" Target="../slideLayouts/slideLayout6.xml"/><Relationship Id="rId4" Type="http://schemas.openxmlformats.org/officeDocument/2006/relationships/hyperlink" Target="http://WWW.GOOGLEMAPS.IT"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857501" y="2076044"/>
            <a:ext cx="6072324" cy="2138600"/>
          </a:xfrm>
        </p:spPr>
        <p:txBody>
          <a:bodyPr>
            <a:no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it-IT" sz="8800" b="1" cap="all" dirty="0" smtClean="0">
                <a:ln/>
                <a:solidFill>
                  <a:srgbClr val="FFFF00"/>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Palazzo vaticano</a:t>
            </a:r>
            <a:br>
              <a:rPr lang="it-IT" sz="8800" b="1" cap="all" dirty="0" smtClean="0">
                <a:ln/>
                <a:solidFill>
                  <a:srgbClr val="FFFF00"/>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endParaRPr lang="it-IT" sz="8800" b="1" cap="all" dirty="0">
              <a:ln/>
              <a:solidFill>
                <a:srgbClr val="FFFF00"/>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6" name="CasellaDiTesto 5"/>
          <p:cNvSpPr txBox="1"/>
          <p:nvPr/>
        </p:nvSpPr>
        <p:spPr>
          <a:xfrm>
            <a:off x="5240981" y="1"/>
            <a:ext cx="3903019" cy="1323439"/>
          </a:xfrm>
          <a:prstGeom prst="rect">
            <a:avLst/>
          </a:prstGeom>
          <a:noFill/>
        </p:spPr>
        <p:txBody>
          <a:bodyPr wrap="square" rtlCol="0">
            <a:spAutoFit/>
          </a:bodyPr>
          <a:lstStyle/>
          <a:p>
            <a:r>
              <a:rPr lang="it-IT" sz="4000" dirty="0" smtClean="0"/>
              <a:t>Roma 10/01/14</a:t>
            </a:r>
          </a:p>
          <a:p>
            <a:r>
              <a:rPr lang="it-IT" sz="4000" dirty="0"/>
              <a:t> </a:t>
            </a:r>
            <a:r>
              <a:rPr lang="it-IT" sz="4000" dirty="0" smtClean="0"/>
              <a:t>           11/01/14</a:t>
            </a:r>
            <a:endParaRPr lang="it-IT" sz="4000" dirty="0"/>
          </a:p>
        </p:txBody>
      </p:sp>
      <p:sp>
        <p:nvSpPr>
          <p:cNvPr id="7" name="CasellaDiTesto 6"/>
          <p:cNvSpPr txBox="1"/>
          <p:nvPr/>
        </p:nvSpPr>
        <p:spPr>
          <a:xfrm>
            <a:off x="5733639" y="6465908"/>
            <a:ext cx="3874947" cy="461665"/>
          </a:xfrm>
          <a:prstGeom prst="rect">
            <a:avLst/>
          </a:prstGeom>
          <a:noFill/>
        </p:spPr>
        <p:txBody>
          <a:bodyPr wrap="square" rtlCol="0">
            <a:spAutoFit/>
          </a:bodyPr>
          <a:lstStyle/>
          <a:p>
            <a:r>
              <a:rPr lang="it-IT" sz="2400" dirty="0" smtClean="0"/>
              <a:t>PROFESSORESSA </a:t>
            </a:r>
            <a:r>
              <a:rPr lang="it-IT" sz="2400" dirty="0" err="1" smtClean="0"/>
              <a:t>F</a:t>
            </a:r>
            <a:r>
              <a:rPr lang="it-IT" sz="2400" dirty="0" smtClean="0"/>
              <a:t>. GIANI</a:t>
            </a:r>
            <a:endParaRPr lang="it-IT" sz="2400" dirty="0"/>
          </a:p>
        </p:txBody>
      </p:sp>
      <p:sp>
        <p:nvSpPr>
          <p:cNvPr id="5" name="CasellaDiTesto 4"/>
          <p:cNvSpPr txBox="1"/>
          <p:nvPr/>
        </p:nvSpPr>
        <p:spPr>
          <a:xfrm>
            <a:off x="0" y="5583148"/>
            <a:ext cx="9143999" cy="3046988"/>
          </a:xfrm>
          <a:prstGeom prst="rect">
            <a:avLst/>
          </a:prstGeom>
          <a:noFill/>
        </p:spPr>
        <p:txBody>
          <a:bodyPr wrap="square" rtlCol="0">
            <a:spAutoFit/>
          </a:bodyPr>
          <a:lstStyle/>
          <a:p>
            <a:pPr algn="ctr"/>
            <a:r>
              <a:rPr lang="it-IT" sz="3200" dirty="0" smtClean="0"/>
              <a:t>Di Cecilia </a:t>
            </a:r>
            <a:r>
              <a:rPr lang="it-IT" sz="3200" dirty="0" err="1" smtClean="0"/>
              <a:t>Alesii</a:t>
            </a:r>
            <a:r>
              <a:rPr lang="it-IT" sz="3200" dirty="0" smtClean="0"/>
              <a:t> e Sara </a:t>
            </a:r>
            <a:r>
              <a:rPr lang="it-IT" sz="3200" dirty="0" err="1" smtClean="0"/>
              <a:t>Torosantucci</a:t>
            </a:r>
            <a:endParaRPr lang="it-IT" sz="3200" dirty="0" smtClean="0"/>
          </a:p>
          <a:p>
            <a:pPr algn="ctr"/>
            <a:r>
              <a:rPr lang="it-IT" sz="3200" dirty="0" smtClean="0"/>
              <a:t>Scuola Media Col di Lana classe II i</a:t>
            </a:r>
          </a:p>
          <a:p>
            <a:pPr algn="ctr"/>
            <a:endParaRPr lang="it-IT" sz="3200" dirty="0" smtClean="0"/>
          </a:p>
          <a:p>
            <a:pPr algn="ctr"/>
            <a:endParaRPr lang="it-IT" sz="3200" dirty="0"/>
          </a:p>
          <a:p>
            <a:pPr algn="ctr"/>
            <a:endParaRPr lang="it-IT" sz="3200" dirty="0" smtClean="0"/>
          </a:p>
          <a:p>
            <a:pPr algn="ctr"/>
            <a:endParaRPr lang="it-IT" sz="3200" dirty="0"/>
          </a:p>
        </p:txBody>
      </p:sp>
      <p:pic>
        <p:nvPicPr>
          <p:cNvPr id="9" name="Immagine 8"/>
          <p:cNvPicPr>
            <a:picLocks noChangeAspect="1"/>
          </p:cNvPicPr>
          <p:nvPr/>
        </p:nvPicPr>
        <p:blipFill>
          <a:blip r:embed="rId2"/>
          <a:stretch>
            <a:fillRect/>
          </a:stretch>
        </p:blipFill>
        <p:spPr>
          <a:xfrm>
            <a:off x="382995" y="1171469"/>
            <a:ext cx="2857500" cy="2857500"/>
          </a:xfrm>
          <a:prstGeom prst="rect">
            <a:avLst/>
          </a:prstGeom>
        </p:spPr>
      </p:pic>
    </p:spTree>
    <p:extLst>
      <p:ext uri="{BB962C8B-B14F-4D97-AF65-F5344CB8AC3E}">
        <p14:creationId xmlns:p14="http://schemas.microsoft.com/office/powerpoint/2010/main" val="32491424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Palazzo Vaticano fotografato da noi</a:t>
            </a:r>
            <a:endParaRPr lang="it-IT"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4" name="Immagine 3" descr="palazzo vaticano.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59" y="1158458"/>
            <a:ext cx="9144000" cy="5699542"/>
          </a:xfrm>
          <a:prstGeom prst="rect">
            <a:avLst/>
          </a:prstGeom>
        </p:spPr>
      </p:pic>
    </p:spTree>
    <p:extLst>
      <p:ext uri="{BB962C8B-B14F-4D97-AF65-F5344CB8AC3E}">
        <p14:creationId xmlns:p14="http://schemas.microsoft.com/office/powerpoint/2010/main" val="7840965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32833" y="0"/>
            <a:ext cx="8453967" cy="952499"/>
          </a:xfrm>
        </p:spPr>
        <p:txBody>
          <a:bodyPr/>
          <a:lstStyle/>
          <a:p>
            <a:r>
              <a:rPr lang="it-IT"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CURIOSITÀ</a:t>
            </a:r>
            <a:endParaRPr lang="it-IT"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5" name="Immagine 4"/>
          <p:cNvPicPr>
            <a:picLocks noChangeAspect="1"/>
          </p:cNvPicPr>
          <p:nvPr/>
        </p:nvPicPr>
        <p:blipFill>
          <a:blip r:embed="rId2"/>
          <a:stretch>
            <a:fillRect/>
          </a:stretch>
        </p:blipFill>
        <p:spPr>
          <a:xfrm>
            <a:off x="-1" y="3052818"/>
            <a:ext cx="9144001" cy="4746625"/>
          </a:xfrm>
          <a:prstGeom prst="rect">
            <a:avLst/>
          </a:prstGeom>
        </p:spPr>
      </p:pic>
      <p:sp>
        <p:nvSpPr>
          <p:cNvPr id="6" name="CasellaDiTesto 5"/>
          <p:cNvSpPr txBox="1"/>
          <p:nvPr/>
        </p:nvSpPr>
        <p:spPr>
          <a:xfrm>
            <a:off x="-1" y="952499"/>
            <a:ext cx="8953501" cy="1815882"/>
          </a:xfrm>
          <a:prstGeom prst="rect">
            <a:avLst/>
          </a:prstGeom>
          <a:noFill/>
        </p:spPr>
        <p:txBody>
          <a:bodyPr wrap="square" rtlCol="0">
            <a:spAutoFit/>
          </a:bodyPr>
          <a:lstStyle/>
          <a:p>
            <a:r>
              <a:rPr lang="it-IT" sz="2800" i="1" dirty="0" smtClean="0"/>
              <a:t>L’attuale, modesto pontefice, Papa Francesco, ha rinunciato  all’appartamento riservato ai capi della Chiesa sito nel Palazzo </a:t>
            </a:r>
            <a:r>
              <a:rPr lang="it-IT" sz="2800" i="1" dirty="0"/>
              <a:t>A</a:t>
            </a:r>
            <a:r>
              <a:rPr lang="it-IT" sz="2800" i="1" dirty="0" smtClean="0"/>
              <a:t>postolico ed ha scelto di vivere in quello di  Santa Marta solitamente abitato dai Cardinali durante il Conclave.</a:t>
            </a:r>
            <a:endParaRPr lang="it-IT" sz="2800" i="1" dirty="0"/>
          </a:p>
        </p:txBody>
      </p:sp>
    </p:spTree>
    <p:extLst>
      <p:ext uri="{BB962C8B-B14F-4D97-AF65-F5344CB8AC3E}">
        <p14:creationId xmlns:p14="http://schemas.microsoft.com/office/powerpoint/2010/main" val="23071248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274638"/>
            <a:ext cx="8686800" cy="1143000"/>
          </a:xfrm>
        </p:spPr>
        <p:txBody>
          <a:bodyPr>
            <a:normAutofit/>
          </a:bodyPr>
          <a:lstStyle/>
          <a:p>
            <a:pPr algn="l"/>
            <a:r>
              <a:rPr lang="it-IT" b="1" dirty="0" smtClean="0">
                <a:ln w="19050">
                  <a:solidFill>
                    <a:schemeClr val="tx2">
                      <a:tint val="1000"/>
                    </a:schemeClr>
                  </a:solidFill>
                  <a:prstDash val="solid"/>
                </a:ln>
                <a:solidFill>
                  <a:srgbClr val="FF840C"/>
                </a:solidFill>
                <a:effectLst>
                  <a:outerShdw blurRad="50000" dist="50800" dir="7500000" algn="tl">
                    <a:srgbClr val="000000">
                      <a:shade val="5000"/>
                      <a:alpha val="35000"/>
                    </a:srgbClr>
                  </a:outerShdw>
                </a:effectLst>
              </a:rPr>
              <a:t>LE FONTI :</a:t>
            </a:r>
            <a:endParaRPr lang="it-IT" b="1" dirty="0">
              <a:ln w="19050">
                <a:solidFill>
                  <a:schemeClr val="tx2">
                    <a:tint val="1000"/>
                  </a:schemeClr>
                </a:solidFill>
                <a:prstDash val="solid"/>
              </a:ln>
              <a:solidFill>
                <a:srgbClr val="FF840C"/>
              </a:solidFill>
              <a:effectLst>
                <a:outerShdw blurRad="50000" dist="50800" dir="7500000" algn="tl">
                  <a:srgbClr val="000000">
                    <a:shade val="5000"/>
                    <a:alpha val="35000"/>
                  </a:srgbClr>
                </a:outerShdw>
              </a:effectLst>
            </a:endParaRPr>
          </a:p>
        </p:txBody>
      </p:sp>
      <p:sp>
        <p:nvSpPr>
          <p:cNvPr id="3" name="CasellaDiTesto 2"/>
          <p:cNvSpPr txBox="1"/>
          <p:nvPr/>
        </p:nvSpPr>
        <p:spPr>
          <a:xfrm>
            <a:off x="0" y="1189189"/>
            <a:ext cx="8686800" cy="3046988"/>
          </a:xfrm>
          <a:prstGeom prst="rect">
            <a:avLst/>
          </a:prstGeom>
          <a:noFill/>
        </p:spPr>
        <p:txBody>
          <a:bodyPr wrap="square" rtlCol="0">
            <a:spAutoFit/>
          </a:bodyPr>
          <a:lstStyle/>
          <a:p>
            <a:r>
              <a:rPr lang="it-IT" sz="3200" b="1" cap="all" dirty="0" smtClean="0">
                <a:ln w="9000" cmpd="sng">
                  <a:solidFill>
                    <a:schemeClr val="accent4">
                      <a:shade val="50000"/>
                      <a:satMod val="120000"/>
                    </a:schemeClr>
                  </a:solidFill>
                  <a:prstDash val="solid"/>
                </a:ln>
                <a:solidFill>
                  <a:srgbClr val="FF840C"/>
                </a:solidFill>
                <a:effectLst>
                  <a:reflection blurRad="12700" stA="28000" endPos="45000" dist="1000" dir="5400000" sy="-100000" algn="bl" rotWithShape="0"/>
                </a:effectLst>
              </a:rPr>
              <a:t>INTERNET</a:t>
            </a:r>
          </a:p>
          <a:p>
            <a:r>
              <a:rPr lang="it-IT" sz="3200" dirty="0" smtClean="0">
                <a:solidFill>
                  <a:srgbClr val="FF6600"/>
                </a:solidFill>
                <a:hlinkClick r:id="rId2"/>
              </a:rPr>
              <a:t>WWW.WIKIPEDIA.IT</a:t>
            </a:r>
            <a:r>
              <a:rPr lang="it-IT" sz="3200" dirty="0" smtClean="0">
                <a:solidFill>
                  <a:srgbClr val="FF6600"/>
                </a:solidFill>
              </a:rPr>
              <a:t> </a:t>
            </a:r>
            <a:endParaRPr lang="it-IT" sz="3200" dirty="0">
              <a:solidFill>
                <a:srgbClr val="FF6600"/>
              </a:solidFill>
            </a:endParaRPr>
          </a:p>
          <a:p>
            <a:r>
              <a:rPr lang="it-IT" sz="3200" dirty="0" smtClean="0">
                <a:solidFill>
                  <a:srgbClr val="FF6600"/>
                </a:solidFill>
                <a:hlinkClick r:id="rId3"/>
              </a:rPr>
              <a:t>WWW.PALAZZOAPOSTOLICO.IT</a:t>
            </a:r>
            <a:endParaRPr lang="it-IT" sz="3200" dirty="0" smtClean="0">
              <a:solidFill>
                <a:srgbClr val="FF6600"/>
              </a:solidFill>
            </a:endParaRPr>
          </a:p>
          <a:p>
            <a:r>
              <a:rPr lang="it-IT" sz="3200" dirty="0" smtClean="0">
                <a:solidFill>
                  <a:srgbClr val="FF6600"/>
                </a:solidFill>
                <a:hlinkClick r:id="rId4"/>
              </a:rPr>
              <a:t>WWW.GOOGLEMAPS.IT</a:t>
            </a:r>
            <a:r>
              <a:rPr lang="it-IT" sz="3200" dirty="0" smtClean="0">
                <a:solidFill>
                  <a:srgbClr val="FF6600"/>
                </a:solidFill>
              </a:rPr>
              <a:t> </a:t>
            </a:r>
          </a:p>
          <a:p>
            <a:endParaRPr lang="it-IT" sz="3200" dirty="0" smtClean="0">
              <a:solidFill>
                <a:srgbClr val="FF6600"/>
              </a:solidFill>
            </a:endParaRPr>
          </a:p>
          <a:p>
            <a:endParaRPr lang="it-IT" sz="3200" dirty="0" smtClean="0">
              <a:solidFill>
                <a:srgbClr val="FF840C"/>
              </a:solidFill>
            </a:endParaRPr>
          </a:p>
        </p:txBody>
      </p:sp>
      <p:sp>
        <p:nvSpPr>
          <p:cNvPr id="5" name="CasellaDiTesto 4"/>
          <p:cNvSpPr txBox="1"/>
          <p:nvPr/>
        </p:nvSpPr>
        <p:spPr>
          <a:xfrm>
            <a:off x="161261" y="3345857"/>
            <a:ext cx="8982738" cy="3046988"/>
          </a:xfrm>
          <a:prstGeom prst="rect">
            <a:avLst/>
          </a:prstGeom>
          <a:noFill/>
        </p:spPr>
        <p:txBody>
          <a:bodyPr wrap="square" rtlCol="0">
            <a:spAutoFit/>
          </a:bodyPr>
          <a:lstStyle/>
          <a:p>
            <a:r>
              <a:rPr lang="it-IT" sz="3200" dirty="0" smtClean="0"/>
              <a:t>BIBLIOGRAFIA:</a:t>
            </a:r>
          </a:p>
          <a:p>
            <a:pPr marL="457200" indent="-457200">
              <a:buFontTx/>
              <a:buChar char="-"/>
            </a:pPr>
            <a:r>
              <a:rPr lang="it-IT" sz="3200" dirty="0" smtClean="0"/>
              <a:t>ENCICLOPEDIA RIZZOLI EDITORE</a:t>
            </a:r>
          </a:p>
          <a:p>
            <a:pPr marL="457200" indent="-457200">
              <a:buFontTx/>
              <a:buChar char="-"/>
            </a:pPr>
            <a:r>
              <a:rPr lang="it-IT" sz="3200" dirty="0" smtClean="0"/>
              <a:t>GUIDA TURISTICA “ROMA LE CITTÀ PIÙ BELLE </a:t>
            </a:r>
          </a:p>
          <a:p>
            <a:r>
              <a:rPr lang="it-IT" sz="3200" dirty="0" smtClean="0"/>
              <a:t>     D’ITALIA”</a:t>
            </a:r>
            <a:r>
              <a:rPr lang="it-IT" sz="3200" dirty="0"/>
              <a:t> </a:t>
            </a:r>
            <a:r>
              <a:rPr lang="it-IT" sz="3200" dirty="0" smtClean="0"/>
              <a:t>DI RODOLFO GIBILTERRA</a:t>
            </a:r>
          </a:p>
          <a:p>
            <a:r>
              <a:rPr lang="it-IT" sz="3200" dirty="0"/>
              <a:t> </a:t>
            </a:r>
            <a:r>
              <a:rPr lang="it-IT" sz="3200" dirty="0" smtClean="0"/>
              <a:t>    ANNO DI PUBBLICAZIONE 2009</a:t>
            </a:r>
          </a:p>
          <a:p>
            <a:r>
              <a:rPr lang="it-IT" sz="3200" dirty="0"/>
              <a:t> </a:t>
            </a:r>
            <a:r>
              <a:rPr lang="it-IT" sz="3200" dirty="0" smtClean="0"/>
              <a:t>    CASA EDITRICE ”</a:t>
            </a:r>
            <a:r>
              <a:rPr lang="it-IT" sz="3200" smtClean="0"/>
              <a:t>GAFFI”</a:t>
            </a:r>
            <a:endParaRPr lang="it-IT" sz="3200" dirty="0" smtClean="0"/>
          </a:p>
        </p:txBody>
      </p:sp>
    </p:spTree>
    <p:extLst>
      <p:ext uri="{BB962C8B-B14F-4D97-AF65-F5344CB8AC3E}">
        <p14:creationId xmlns:p14="http://schemas.microsoft.com/office/powerpoint/2010/main" val="11123180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TEMPI DI LAVORO</a:t>
            </a:r>
            <a:endParaRPr lang="it-IT"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Rettangolo 2"/>
          <p:cNvSpPr/>
          <p:nvPr/>
        </p:nvSpPr>
        <p:spPr>
          <a:xfrm>
            <a:off x="0" y="1189190"/>
            <a:ext cx="8446042" cy="2062103"/>
          </a:xfrm>
          <a:prstGeom prst="rect">
            <a:avLst/>
          </a:prstGeom>
        </p:spPr>
        <p:txBody>
          <a:bodyPr wrap="square">
            <a:spAutoFit/>
          </a:bodyPr>
          <a:lstStyle/>
          <a:p>
            <a:pPr algn="just"/>
            <a:r>
              <a:rPr lang="it-IT" sz="3200" dirty="0" smtClean="0"/>
              <a:t>10 </a:t>
            </a:r>
            <a:r>
              <a:rPr lang="it-IT" sz="3200" dirty="0"/>
              <a:t>GENNAIO 2014 DALLE ORE 16.00 ALLE ORE 17.45;</a:t>
            </a:r>
          </a:p>
          <a:p>
            <a:pPr algn="just"/>
            <a:r>
              <a:rPr lang="it-IT" sz="3200" dirty="0"/>
              <a:t>11 GENNAIO 2014 DALLE ORE 11.00 ALLE ORE 13.00 E DALLE ORE 15.00 ALLE ORE 17.00</a:t>
            </a:r>
          </a:p>
        </p:txBody>
      </p:sp>
    </p:spTree>
    <p:extLst>
      <p:ext uri="{BB962C8B-B14F-4D97-AF65-F5344CB8AC3E}">
        <p14:creationId xmlns:p14="http://schemas.microsoft.com/office/powerpoint/2010/main" val="10931077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82960"/>
            <a:ext cx="8229600" cy="1800598"/>
          </a:xfrm>
        </p:spPr>
        <p:txBody>
          <a:bodyPr>
            <a:scene3d>
              <a:camera prst="orthographicFront"/>
              <a:lightRig rig="glow" dir="tl">
                <a:rot lat="0" lon="0" rev="5400000"/>
              </a:lightRig>
            </a:scene3d>
            <a:sp3d contourW="12700">
              <a:bevelT w="25400" h="25400"/>
              <a:contourClr>
                <a:schemeClr val="accent6">
                  <a:shade val="73000"/>
                </a:schemeClr>
              </a:contourClr>
            </a:sp3d>
          </a:bodyPr>
          <a:lstStyle/>
          <a:p>
            <a:r>
              <a:rPr lang="it-IT"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INTRODUZIONE</a:t>
            </a:r>
            <a:endParaRPr lang="it-IT"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CasellaDiTesto 2"/>
          <p:cNvSpPr txBox="1"/>
          <p:nvPr/>
        </p:nvSpPr>
        <p:spPr>
          <a:xfrm>
            <a:off x="457200" y="1068257"/>
            <a:ext cx="8512941" cy="5632311"/>
          </a:xfrm>
          <a:prstGeom prst="rect">
            <a:avLst/>
          </a:prstGeom>
          <a:noFill/>
        </p:spPr>
        <p:txBody>
          <a:bodyPr wrap="square" rtlCol="0">
            <a:spAutoFit/>
          </a:bodyPr>
          <a:lstStyle/>
          <a:p>
            <a:pPr algn="just"/>
            <a:r>
              <a:rPr lang="it-IT" sz="2000" dirty="0" smtClean="0"/>
              <a:t>Palazzo Vaticano si trova nella Città del Vaticano (STATUS CIVITATIS VATICANAE) uno Stato indipendente europeo posto sotto l’autorità del pontefice della Chiesta Cattolica romana. Con una superficie di appena 0,44 Km quadrati, inserita nel tessuto urbano di Roma, sulla riva destra del Tevere, il Vaticano è il più piccolo stato indipendente del mondo, sia in termini di numeri di abitanti che di estensione territoriale.</a:t>
            </a:r>
          </a:p>
          <a:p>
            <a:pPr algn="just"/>
            <a:r>
              <a:rPr lang="it-IT" sz="2000" dirty="0" smtClean="0"/>
              <a:t>La Città – Stato del Vaticano venne riconosciuta formalmente dal governo italiano l’11.2.1929 con la sottoscrizione dei Patti Lateranensi (nome dato dal palazzo di San Giovanni in Laterano in cui avvenne la firma del trattato e del concordato) che definirono la disputa tra Chiesta e Stato aperta nel 1870 con l’annessione dello Stato Pontificio al nuovo Regno d’Italia.</a:t>
            </a:r>
          </a:p>
          <a:p>
            <a:pPr algn="just"/>
            <a:r>
              <a:rPr lang="it-IT" sz="2000" dirty="0" smtClean="0"/>
              <a:t>Cuore della Città del Vaticano è Piazza San Pietro nella quale si erge l’omonima basilica con il cupolone tanto caro a noi romani ed ai visitatori che vi giungono da tutto il mondo.</a:t>
            </a:r>
          </a:p>
          <a:p>
            <a:pPr algn="just"/>
            <a:r>
              <a:rPr lang="it-IT" sz="2000" dirty="0" smtClean="0"/>
              <a:t>Palazzo Vaticano sorge all’interno delle mura perimetrali della Città del Vaticano  e precisamente a destra della basilica. Esso, unitamente agli altri palazzi, costituisce un esempio di grande valore storico ed artistico in quanto gli ambienti dai quali è formato sono stati elegantemente affrescati da Raffaello.</a:t>
            </a:r>
            <a:endParaRPr lang="it-IT" sz="2000" dirty="0"/>
          </a:p>
        </p:txBody>
      </p:sp>
    </p:spTree>
    <p:extLst>
      <p:ext uri="{BB962C8B-B14F-4D97-AF65-F5344CB8AC3E}">
        <p14:creationId xmlns:p14="http://schemas.microsoft.com/office/powerpoint/2010/main" val="13064265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45719"/>
          </a:xfrm>
        </p:spPr>
        <p:txBody>
          <a:bodyPr>
            <a:normAutofit fontScale="90000"/>
          </a:bodyPr>
          <a:lstStyle/>
          <a:p>
            <a:r>
              <a:rPr lang="it-IT"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PIANTINA DALL’ALTO</a:t>
            </a:r>
            <a:endParaRPr lang="it-IT"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4" name="Immagine 3"/>
          <p:cNvPicPr>
            <a:picLocks noChangeAspect="1"/>
          </p:cNvPicPr>
          <p:nvPr/>
        </p:nvPicPr>
        <p:blipFill>
          <a:blip r:embed="rId2"/>
          <a:stretch>
            <a:fillRect/>
          </a:stretch>
        </p:blipFill>
        <p:spPr>
          <a:xfrm>
            <a:off x="0" y="827482"/>
            <a:ext cx="9144000" cy="6030518"/>
          </a:xfrm>
          <a:prstGeom prst="rect">
            <a:avLst/>
          </a:prstGeom>
        </p:spPr>
      </p:pic>
      <p:sp>
        <p:nvSpPr>
          <p:cNvPr id="6" name="Freccia giù 5"/>
          <p:cNvSpPr/>
          <p:nvPr/>
        </p:nvSpPr>
        <p:spPr>
          <a:xfrm>
            <a:off x="4656410" y="2338069"/>
            <a:ext cx="423310" cy="886854"/>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1072575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Pianta della </a:t>
            </a:r>
            <a:r>
              <a:rPr lang="it-IT"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Citta’</a:t>
            </a:r>
            <a:r>
              <a:rPr lang="it-IT"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del Vaticano</a:t>
            </a:r>
          </a:p>
        </p:txBody>
      </p:sp>
      <p:pic>
        <p:nvPicPr>
          <p:cNvPr id="4" name="Immagine 3"/>
          <p:cNvPicPr>
            <a:picLocks noChangeAspect="1"/>
          </p:cNvPicPr>
          <p:nvPr/>
        </p:nvPicPr>
        <p:blipFill>
          <a:blip r:embed="rId2"/>
          <a:stretch>
            <a:fillRect/>
          </a:stretch>
        </p:blipFill>
        <p:spPr>
          <a:xfrm>
            <a:off x="4559300" y="3416300"/>
            <a:ext cx="12700" cy="12700"/>
          </a:xfrm>
          <a:prstGeom prst="rect">
            <a:avLst/>
          </a:prstGeom>
        </p:spPr>
      </p:pic>
      <p:pic>
        <p:nvPicPr>
          <p:cNvPr id="5" name="Immagine 4"/>
          <p:cNvPicPr>
            <a:picLocks noChangeAspect="1"/>
          </p:cNvPicPr>
          <p:nvPr/>
        </p:nvPicPr>
        <p:blipFill>
          <a:blip r:embed="rId3"/>
          <a:stretch>
            <a:fillRect/>
          </a:stretch>
        </p:blipFill>
        <p:spPr>
          <a:xfrm>
            <a:off x="1" y="1206500"/>
            <a:ext cx="9144000" cy="5604140"/>
          </a:xfrm>
          <a:prstGeom prst="rect">
            <a:avLst/>
          </a:prstGeom>
        </p:spPr>
      </p:pic>
    </p:spTree>
    <p:extLst>
      <p:ext uri="{BB962C8B-B14F-4D97-AF65-F5344CB8AC3E}">
        <p14:creationId xmlns:p14="http://schemas.microsoft.com/office/powerpoint/2010/main" val="21834170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20855"/>
            <a:ext cx="8229600" cy="1822052"/>
          </a:xfrm>
        </p:spPr>
        <p:txBody>
          <a:bodyPr>
            <a:normAutofit fontScale="90000"/>
          </a:bodyPr>
          <a:lstStyle/>
          <a:p>
            <a:r>
              <a:rPr lang="it-IT" dirty="0"/>
              <a:t/>
            </a:r>
            <a:br>
              <a:rPr lang="it-IT" dirty="0"/>
            </a:br>
            <a:r>
              <a:rPr lang="it-IT" dirty="0" smtClean="0"/>
              <a:t> </a:t>
            </a:r>
            <a:r>
              <a:rPr lang="it-IT" sz="67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a:t>
            </a:r>
            <a:r>
              <a:rPr lang="it-IT" sz="67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enni storici</a:t>
            </a:r>
            <a:br>
              <a:rPr lang="it-IT" sz="67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it-IT" sz="31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r>
            <a:br>
              <a:rPr lang="it-IT" sz="31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endParaRPr lang="it-IT" sz="31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CasellaDiTesto 4"/>
          <p:cNvSpPr txBox="1"/>
          <p:nvPr/>
        </p:nvSpPr>
        <p:spPr>
          <a:xfrm>
            <a:off x="0" y="1169035"/>
            <a:ext cx="8970141" cy="5632310"/>
          </a:xfrm>
          <a:prstGeom prst="rect">
            <a:avLst/>
          </a:prstGeom>
          <a:noFill/>
        </p:spPr>
        <p:txBody>
          <a:bodyPr wrap="square" rtlCol="0">
            <a:spAutoFit/>
          </a:bodyPr>
          <a:lstStyle/>
          <a:p>
            <a:pPr algn="just"/>
            <a:r>
              <a:rPr lang="it-IT" sz="2400" i="1" dirty="0" smtClean="0"/>
              <a:t>Con il termine Palazzo Apostolico (ma anche con l’espressione Palazzi Vaticani, Palazzi Pontifici o Palazzi Papali) ci si riferisce alla residenza ufficiale  del Papa all’interno della Città del Vaticano. </a:t>
            </a:r>
          </a:p>
          <a:p>
            <a:pPr algn="just"/>
            <a:r>
              <a:rPr lang="it-IT" sz="2400" i="1" dirty="0" smtClean="0"/>
              <a:t>Tali Palazzi sono un complesso di costruzioni realizzate tra il XII ed il XIX secolo da Papa Innocenzo III come residenza alternativa al palazzo del Laterano a Roma. Anche Papa Nicolò V vi soggiornò ma furono Alessandro VI con la realizzazione dell’appartamento dei Borgia, e Giulio II -  con la creazione delle oltre 1000  stanze tra le quali la cappella Sistina (visitata ogni anno da milioni di persone), la sala Regia, l scala Regia, la cappella Paolina, la sala ducale, le stanze e Logge affrescate da Raffaello -  che gli diede il decoro maggiore unitamente alla Segreteria di Stato, all’appartamento del Cardinale Segretario di Stato, all’Ufficio delle Celebrazioni Liturgiche, alla Prefettura della Casa Pontifica, alla Biblioteca Apostolica Vaticana, ai Musei Vaticani e all’Archivio segreto Vaticano.</a:t>
            </a:r>
          </a:p>
        </p:txBody>
      </p:sp>
    </p:spTree>
    <p:extLst>
      <p:ext uri="{BB962C8B-B14F-4D97-AF65-F5344CB8AC3E}">
        <p14:creationId xmlns:p14="http://schemas.microsoft.com/office/powerpoint/2010/main" val="34927771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pic>
        <p:nvPicPr>
          <p:cNvPr id="3" name="Immagine 2"/>
          <p:cNvPicPr>
            <a:picLocks noChangeAspect="1"/>
          </p:cNvPicPr>
          <p:nvPr/>
        </p:nvPicPr>
        <p:blipFill>
          <a:blip r:embed="rId2"/>
          <a:stretch>
            <a:fillRect/>
          </a:stretch>
        </p:blipFill>
        <p:spPr>
          <a:xfrm>
            <a:off x="0" y="-1"/>
            <a:ext cx="9144000" cy="6147509"/>
          </a:xfrm>
          <a:prstGeom prst="rect">
            <a:avLst/>
          </a:prstGeom>
        </p:spPr>
      </p:pic>
      <p:sp>
        <p:nvSpPr>
          <p:cNvPr id="5" name="CasellaDiTesto 4"/>
          <p:cNvSpPr txBox="1"/>
          <p:nvPr/>
        </p:nvSpPr>
        <p:spPr>
          <a:xfrm>
            <a:off x="181419" y="6288600"/>
            <a:ext cx="9236889" cy="523220"/>
          </a:xfrm>
          <a:prstGeom prst="rect">
            <a:avLst/>
          </a:prstGeom>
          <a:noFill/>
        </p:spPr>
        <p:txBody>
          <a:bodyPr wrap="square" rtlCol="0">
            <a:spAutoFit/>
          </a:bodyPr>
          <a:lstStyle/>
          <a:p>
            <a:r>
              <a:rPr lang="it-IT"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QUESTO È UNO DEI TANTI AFRESCHI FATTI DA RAFFAELLO</a:t>
            </a:r>
            <a:endParaRPr lang="it-IT"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26449125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0"/>
            <a:ext cx="8229600" cy="904457"/>
          </a:xfrm>
        </p:spPr>
        <p:txBody>
          <a:bodyPr/>
          <a:lstStyle/>
          <a:p>
            <a:r>
              <a:rPr lang="it-IT" dirty="0" smtClean="0"/>
              <a:t> </a:t>
            </a:r>
            <a:endParaRPr lang="it-IT" dirty="0"/>
          </a:p>
        </p:txBody>
      </p:sp>
      <p:pic>
        <p:nvPicPr>
          <p:cNvPr id="3" name="Immagine 2"/>
          <p:cNvPicPr>
            <a:picLocks noChangeAspect="1"/>
          </p:cNvPicPr>
          <p:nvPr/>
        </p:nvPicPr>
        <p:blipFill>
          <a:blip r:embed="rId2"/>
          <a:stretch>
            <a:fillRect/>
          </a:stretch>
        </p:blipFill>
        <p:spPr>
          <a:xfrm>
            <a:off x="5579716" y="3040516"/>
            <a:ext cx="3564283" cy="3817484"/>
          </a:xfrm>
          <a:prstGeom prst="rect">
            <a:avLst/>
          </a:prstGeom>
        </p:spPr>
      </p:pic>
      <p:pic>
        <p:nvPicPr>
          <p:cNvPr id="4" name="Immagine 3"/>
          <p:cNvPicPr>
            <a:picLocks noChangeAspect="1"/>
          </p:cNvPicPr>
          <p:nvPr/>
        </p:nvPicPr>
        <p:blipFill>
          <a:blip r:embed="rId3"/>
          <a:stretch>
            <a:fillRect/>
          </a:stretch>
        </p:blipFill>
        <p:spPr>
          <a:xfrm>
            <a:off x="0" y="3040518"/>
            <a:ext cx="5579716" cy="3817482"/>
          </a:xfrm>
          <a:prstGeom prst="rect">
            <a:avLst/>
          </a:prstGeom>
        </p:spPr>
      </p:pic>
      <p:pic>
        <p:nvPicPr>
          <p:cNvPr id="5" name="Immagine 4"/>
          <p:cNvPicPr>
            <a:picLocks noChangeAspect="1"/>
          </p:cNvPicPr>
          <p:nvPr/>
        </p:nvPicPr>
        <p:blipFill>
          <a:blip r:embed="rId4"/>
          <a:stretch>
            <a:fillRect/>
          </a:stretch>
        </p:blipFill>
        <p:spPr>
          <a:xfrm>
            <a:off x="0" y="1"/>
            <a:ext cx="9143999" cy="3040516"/>
          </a:xfrm>
          <a:prstGeom prst="rect">
            <a:avLst/>
          </a:prstGeom>
        </p:spPr>
      </p:pic>
      <p:sp>
        <p:nvSpPr>
          <p:cNvPr id="6" name="Freccia giù 5"/>
          <p:cNvSpPr/>
          <p:nvPr/>
        </p:nvSpPr>
        <p:spPr>
          <a:xfrm>
            <a:off x="4063999" y="3259667"/>
            <a:ext cx="994833" cy="910166"/>
          </a:xfrm>
          <a:prstGeom prst="downArrow">
            <a:avLst>
              <a:gd name="adj1" fmla="val 50000"/>
              <a:gd name="adj2" fmla="val 45349"/>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4918040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274638"/>
            <a:ext cx="9144000" cy="1143000"/>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it-IT" b="1" spc="50" dirty="0" smtClean="0">
                <a:ln w="11430"/>
                <a:solidFill>
                  <a:srgbClr val="FF840C"/>
                </a:solidFill>
                <a:effectLst>
                  <a:outerShdw blurRad="76200" dist="50800" dir="5400000" algn="tl" rotWithShape="0">
                    <a:srgbClr val="000000">
                      <a:alpha val="65000"/>
                    </a:srgbClr>
                  </a:outerShdw>
                </a:effectLst>
              </a:rPr>
              <a:t>ECCOCI A PALAZZO VATICANO…</a:t>
            </a:r>
            <a:endParaRPr lang="it-IT"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5" name="CasellaDiTesto 4"/>
          <p:cNvSpPr txBox="1"/>
          <p:nvPr/>
        </p:nvSpPr>
        <p:spPr>
          <a:xfrm>
            <a:off x="0" y="2905810"/>
            <a:ext cx="9143999" cy="3046988"/>
          </a:xfrm>
          <a:prstGeom prst="rect">
            <a:avLst/>
          </a:prstGeom>
          <a:noFill/>
        </p:spPr>
        <p:txBody>
          <a:bodyPr wrap="square" rtlCol="0">
            <a:spAutoFit/>
          </a:bodyPr>
          <a:lstStyle/>
          <a:p>
            <a:r>
              <a:rPr lang="it-IT" sz="9600" dirty="0" smtClean="0"/>
              <a:t>SI METTE LA FOTO</a:t>
            </a:r>
            <a:endParaRPr lang="it-IT" sz="9600" dirty="0"/>
          </a:p>
        </p:txBody>
      </p:sp>
      <p:pic>
        <p:nvPicPr>
          <p:cNvPr id="4" name="Immagine 3" descr="sara_cecili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49658"/>
            <a:ext cx="9144000" cy="5608342"/>
          </a:xfrm>
          <a:prstGeom prst="rect">
            <a:avLst/>
          </a:prstGeom>
        </p:spPr>
      </p:pic>
    </p:spTree>
    <p:extLst>
      <p:ext uri="{BB962C8B-B14F-4D97-AF65-F5344CB8AC3E}">
        <p14:creationId xmlns:p14="http://schemas.microsoft.com/office/powerpoint/2010/main" val="25978665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65140"/>
            <a:ext cx="8229600" cy="2082778"/>
          </a:xfrm>
        </p:spPr>
        <p:txBody>
          <a:bodyPr/>
          <a:lstStyle/>
          <a:p>
            <a:r>
              <a:rPr lang="it-IT"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Il Papa saluta i fedeli</a:t>
            </a:r>
            <a:endParaRPr lang="it-IT"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4" name="Immagine 3" descr="papa_saluto.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75498"/>
            <a:ext cx="9144000" cy="6082502"/>
          </a:xfrm>
          <a:prstGeom prst="rect">
            <a:avLst/>
          </a:prstGeom>
        </p:spPr>
      </p:pic>
    </p:spTree>
    <p:extLst>
      <p:ext uri="{BB962C8B-B14F-4D97-AF65-F5344CB8AC3E}">
        <p14:creationId xmlns:p14="http://schemas.microsoft.com/office/powerpoint/2010/main" val="211415180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499</TotalTime>
  <Words>556</Words>
  <Application>Microsoft Office PowerPoint</Application>
  <PresentationFormat>Presentazione su schermo (4:3)</PresentationFormat>
  <Paragraphs>41</Paragraphs>
  <Slides>13</Slides>
  <Notes>1</Notes>
  <HiddenSlides>0</HiddenSlides>
  <MMClips>0</MMClips>
  <ScaleCrop>false</ScaleCrop>
  <HeadingPairs>
    <vt:vector size="4" baseType="variant">
      <vt:variant>
        <vt:lpstr>Tema</vt:lpstr>
      </vt:variant>
      <vt:variant>
        <vt:i4>1</vt:i4>
      </vt:variant>
      <vt:variant>
        <vt:lpstr>Titoli diapositive</vt:lpstr>
      </vt:variant>
      <vt:variant>
        <vt:i4>13</vt:i4>
      </vt:variant>
    </vt:vector>
  </HeadingPairs>
  <TitlesOfParts>
    <vt:vector size="14" baseType="lpstr">
      <vt:lpstr>Tema di Office</vt:lpstr>
      <vt:lpstr>Palazzo vaticano </vt:lpstr>
      <vt:lpstr>INTRODUZIONE</vt:lpstr>
      <vt:lpstr>PIANTINA DALL’ALTO</vt:lpstr>
      <vt:lpstr>Pianta della Citta’ del Vaticano</vt:lpstr>
      <vt:lpstr>  Cenni storici  </vt:lpstr>
      <vt:lpstr>Presentazione standard di PowerPoint</vt:lpstr>
      <vt:lpstr> </vt:lpstr>
      <vt:lpstr>ECCOCI A PALAZZO VATICANO…</vt:lpstr>
      <vt:lpstr>Il Papa saluta i fedeli</vt:lpstr>
      <vt:lpstr>Palazzo Vaticano fotografato da noi</vt:lpstr>
      <vt:lpstr>CURIOSITÀ</vt:lpstr>
      <vt:lpstr>LE FONTI :</vt:lpstr>
      <vt:lpstr>TEMPI DI LAVORO</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 musei vaticani</dc:title>
  <dc:creator>Marco</dc:creator>
  <cp:lastModifiedBy>Lenovo</cp:lastModifiedBy>
  <cp:revision>56</cp:revision>
  <cp:lastPrinted>2014-01-10T16:36:04Z</cp:lastPrinted>
  <dcterms:created xsi:type="dcterms:W3CDTF">2013-12-30T19:09:24Z</dcterms:created>
  <dcterms:modified xsi:type="dcterms:W3CDTF">2014-01-13T06:29:04Z</dcterms:modified>
</cp:coreProperties>
</file>